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png>
</file>

<file path=ppt/media/image1.tif>
</file>

<file path=ppt/media/image10.png>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是个 UX 方法</a:t>
            </a:r>
          </a:p>
          <a:p>
            <a:pPr/>
            <a:r>
              <a:t>随机</a:t>
            </a:r>
          </a:p>
          <a:p>
            <a:pPr/>
            <a:r>
              <a:t>变体</a:t>
            </a:r>
          </a:p>
          <a:p>
            <a:pPr/>
            <a:r>
              <a:t>同一时间</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研究：定量的网站分析工具;  为后续步骤进行可操作的观察。</a:t>
            </a:r>
          </a:p>
          <a:p>
            <a:pPr/>
            <a:r>
              <a:t>提出假设：分析和理解这些数据，绘制网站和用户画像以制定有数据支持的假设。</a:t>
            </a:r>
          </a:p>
          <a:p>
            <a:pPr/>
            <a:r>
              <a:t>变体:  不填表格的人够多？您的表单是否有太多字段？它会要求提供个人信息吗？也许您可以通过省略要求提供个人信息的字段来尝试使用较短形式的变体或其他变体</a:t>
            </a:r>
          </a:p>
          <a:p>
            <a:pPr/>
            <a:r>
              <a:t>测试：开始测试并等待规定的时间以获得具有统计意义的结果。计算测试时间工具 https://vwo.com/tools/ab-test-duration-calculator/</a:t>
            </a:r>
          </a:p>
          <a:p>
            <a:pPr/>
            <a:r>
              <a:t>分析并部署改变：</a:t>
            </a:r>
          </a:p>
          <a:p>
            <a:pPr/>
          </a:p>
          <a:p>
            <a:pPr/>
            <a:r>
              <a:t>A/B 测试在概念上似乎是一个简单的实验过程。然而，事实并非如此。这是一个复杂的过程，需要耐心、坚持和精确。运行 A/B 测试涉及五个主要阶段和多个阶段。您的研究、计划和假设发展越彻底，您创建的测试就越好，获胜的可能性就越大。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marL="407458" indent="-407458">
              <a:buSzPct val="100000"/>
              <a:buAutoNum type="arabicPeriod" startAt="1"/>
            </a:pPr>
            <a:r>
              <a:t>找不到立即购买按钮</a:t>
            </a:r>
          </a:p>
          <a:p>
            <a:pPr marL="407458" indent="-407458">
              <a:buSzPct val="100000"/>
              <a:buAutoNum type="arabicPeriod" startAt="1"/>
            </a:pPr>
            <a:r>
              <a:t>获取流量成本太高了</a:t>
            </a:r>
          </a:p>
          <a:p>
            <a:pPr marL="407458" indent="-407458">
              <a:buSzPct val="100000"/>
              <a:buAutoNum type="arabicPeriod" startAt="1"/>
            </a:pPr>
            <a:r>
              <a:t>测试网站元素的多个变体，直到找到最佳版本。这不仅可以帮助您找到摩擦和访问者的痛点，还有助于改善网站访问者的整体体验，使他们在你的网站上花费更多时间，甚至转化为付费客户。</a:t>
            </a:r>
          </a:p>
          <a:p>
            <a:pPr marL="407458" indent="-407458">
              <a:buSzPct val="100000"/>
              <a:buAutoNum type="arabicPeriod" startAt="1"/>
            </a:pPr>
            <a:r>
              <a:t>微小的增量更改，减少风险；以最少的修改将资源定位为最大输出，从而提高投资回报率。常见例子：修改产品描述、加入新特性</a:t>
            </a:r>
          </a:p>
          <a:p>
            <a:pPr marL="407458" indent="-407458">
              <a:buSzPct val="100000"/>
              <a:buAutoNum type="arabicPeriod" startAt="1"/>
            </a:pPr>
            <a:r>
              <a:t>A/B 测试完全是数据驱动的，没有猜测、直觉或直觉的余地，可以更好地做决策。</a:t>
            </a:r>
          </a:p>
          <a:p>
            <a:pPr marL="407458" indent="-407458">
              <a:buSzPct val="100000"/>
              <a:buAutoNum type="arabicPeriod" startAt="1"/>
            </a:pPr>
            <a:r>
              <a:t>小步快进，不断优化网站（敏捷思维）</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副本</a:t>
            </a:r>
          </a:p>
          <a:p>
            <a:pPr/>
            <a:r>
              <a:t>设计和布局</a:t>
            </a:r>
          </a:p>
          <a:p>
            <a:pPr/>
            <a:r>
              <a:t>导航</a:t>
            </a:r>
          </a:p>
          <a:p>
            <a:pPr/>
            <a:r>
              <a:t>表单</a:t>
            </a:r>
          </a:p>
          <a:p>
            <a:pPr/>
            <a:r>
              <a:t>CTA</a:t>
            </a:r>
          </a:p>
          <a:p>
            <a:pPr/>
          </a:p>
          <a:p>
            <a:pPr/>
            <a:r>
              <a:t>值的一提的是，现在有很多 AI 自动化生成（颜色、风格、文本、话语情感等）不同的变体供实验</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A/B 测试是一个总称，它定义了控制与变化实验过程的基本概念。理想情况下，有四种类型的测试方法 - A/B 测试（或拆分测试）、拆分 URL 测试、多变量测试和多页面测试。</a:t>
            </a:r>
          </a:p>
          <a:p>
            <a:pPr/>
          </a:p>
          <a:p>
            <a:pPr/>
            <a:r>
              <a:t>A/B 测试使您可以测试简单的页面元素，而另一方面，多变量测试可以让您使用排列和组合的概念同时测试各种元素。同时，Split URL 测试允许您测试现有页面的全新设计，而多页测试使您能够同时在多个页面上实施单个更改，从而节省时间、金钱和精力。</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变体 A 是原始版本。</a:t>
            </a:r>
          </a:p>
          <a:p>
            <a:pPr/>
            <a:r>
              <a:t>变体 B 到 n 每个都包含一个或多个从原始元素修改而来的元素（例如，不同颜色的号召性用语按钮）</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两个标题（原始“H1”和变体“H2”）和三个英雄图像（原始“A”和变体“B”和“C”），产生 6 种组合；</a:t>
            </a:r>
          </a:p>
          <a:p>
            <a:pPr/>
          </a:p>
          <a:p>
            <a:pPr/>
            <a:r>
              <a:t>强调组合，分析多元素之间的最佳匹配；</a:t>
            </a:r>
          </a:p>
          <a:p>
            <a:pPr/>
            <a:r>
              <a:t>减少多个 A/B 测试的需求，提高效率；</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marL="407458" indent="-407458">
              <a:buSzPct val="100000"/>
              <a:buAutoNum type="arabicPeriod" startAt="1"/>
            </a:pPr>
            <a:r>
              <a:t>非常适合在使用现有页面设计进行比较分析的同时尝试全新的设计。</a:t>
            </a:r>
          </a:p>
          <a:p>
            <a:pPr marL="407458" indent="-407458">
              <a:buSzPct val="100000"/>
              <a:buAutoNum type="arabicPeriod" startAt="1"/>
            </a:pPr>
            <a:r>
              <a:t>推荐用于运行非 UI 更改的测试，例如切换到不同的数据库、优化页面的加载时间等。</a:t>
            </a:r>
          </a:p>
          <a:p>
            <a:pPr marL="407458" indent="-407458">
              <a:buSzPct val="100000"/>
              <a:buAutoNum type="arabicPeriod" startAt="1"/>
            </a:pPr>
            <a:r>
              <a:t>更改网页工作流程。工作流会极大地影响业务转换，有助于在实施更改之前测试新路径并确定是否遗漏了任何症结点。</a:t>
            </a:r>
          </a:p>
          <a:p>
            <a:pPr marL="407458" indent="-407458">
              <a:buSzPct val="100000"/>
              <a:buAutoNum type="arabicPeriod" startAt="1"/>
            </a:pPr>
            <a:r>
              <a:t>一种更好且备受推荐的动态内容测试方法。</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marL="407458" indent="-407458">
              <a:buSzPct val="100000"/>
              <a:buAutoNum type="arabicPeriod" startAt="1"/>
            </a:pPr>
            <a:r>
              <a:t>它使您能够为目标受众创造一致的体验。</a:t>
            </a:r>
          </a:p>
          <a:p>
            <a:pPr marL="407458" indent="-407458">
              <a:buSzPct val="100000"/>
              <a:buAutoNum type="arabicPeriod" startAt="1"/>
            </a:pPr>
            <a:r>
              <a:t>它可以帮助您的目标受众看到一组一致的页面，无论是控件还是其中的一个变体。</a:t>
            </a:r>
          </a:p>
          <a:p>
            <a:pPr marL="407458" indent="-407458">
              <a:buSzPct val="100000"/>
              <a:buAutoNum type="arabicPeriod" startAt="1"/>
            </a:pPr>
            <a:r>
              <a:t>它使您能够在多个页面上实施相同的更改，以确保您的网站访问者在浏览您的网站时不会分心并在不同的变体和设计之间反弹。</a:t>
            </a:r>
          </a:p>
          <a:p>
            <a:pPr marL="407458" indent="-407458">
              <a:buSzPct val="100000"/>
              <a:buAutoNum type="arabicPeriod" startAt="1"/>
            </a:pPr>
            <a:r>
              <a:t>强调页面间的交互和影响</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我更愿意叫它为临时测试</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bg>
      <p:bgPr>
        <a:solidFill>
          <a:srgbClr val="003462"/>
        </a:solidFill>
      </p:bgPr>
    </p:bg>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01340" y="11847162"/>
            <a:ext cx="21971003" cy="636979"/>
          </a:xfrm>
          <a:prstGeom prst="rect">
            <a:avLst/>
          </a:prstGeom>
        </p:spPr>
        <p:txBody>
          <a:bodyPr lIns="45719" tIns="45719" rIns="45719" bIns="45719"/>
          <a:lstStyle>
            <a:lvl1pPr marL="0" indent="0" defTabSz="701675">
              <a:lnSpc>
                <a:spcPct val="100000"/>
              </a:lnSpc>
              <a:spcBef>
                <a:spcPts val="0"/>
              </a:spcBef>
              <a:buSzTx/>
              <a:buNone/>
              <a:defRPr b="1" sz="3060">
                <a:solidFill>
                  <a:srgbClr val="FFFFFF"/>
                </a:solidFill>
              </a:defRPr>
            </a:lvl1pPr>
          </a:lstStyle>
          <a:p>
            <a:pPr/>
            <a:r>
              <a:t>作者和日期</a:t>
            </a:r>
          </a:p>
        </p:txBody>
      </p:sp>
      <p:sp>
        <p:nvSpPr>
          <p:cNvPr id="12" name="演示文稿标题"/>
          <p:cNvSpPr txBox="1"/>
          <p:nvPr>
            <p:ph type="title" hasCustomPrompt="1"/>
          </p:nvPr>
        </p:nvSpPr>
        <p:spPr>
          <a:xfrm>
            <a:off x="1206496" y="2574991"/>
            <a:ext cx="21971004" cy="4648201"/>
          </a:xfrm>
          <a:prstGeom prst="rect">
            <a:avLst/>
          </a:prstGeom>
        </p:spPr>
        <p:txBody>
          <a:bodyPr anchor="b"/>
          <a:lstStyle>
            <a:lvl1pPr>
              <a:defRPr spc="-232" sz="11600">
                <a:solidFill>
                  <a:srgbClr val="FFFFFF"/>
                </a:solidFill>
              </a:defRPr>
            </a:lvl1pPr>
          </a:lstStyle>
          <a:p>
            <a:pPr/>
            <a:r>
              <a:t>演示文稿标题</a:t>
            </a:r>
          </a:p>
        </p:txBody>
      </p:sp>
      <p:sp>
        <p:nvSpPr>
          <p:cNvPr id="13" name="正文级别 1…"/>
          <p:cNvSpPr txBox="1"/>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b="1" sz="5500">
                <a:solidFill>
                  <a:schemeClr val="accent1"/>
                </a:solidFill>
              </a:defRPr>
            </a:lvl1pPr>
            <a:lvl2pPr marL="0" indent="457200" defTabSz="825500">
              <a:lnSpc>
                <a:spcPct val="100000"/>
              </a:lnSpc>
              <a:spcBef>
                <a:spcPts val="0"/>
              </a:spcBef>
              <a:buSzTx/>
              <a:buNone/>
              <a:defRPr b="1" sz="5500">
                <a:solidFill>
                  <a:schemeClr val="accent1"/>
                </a:solidFill>
              </a:defRPr>
            </a:lvl2pPr>
            <a:lvl3pPr marL="0" indent="914400" defTabSz="825500">
              <a:lnSpc>
                <a:spcPct val="100000"/>
              </a:lnSpc>
              <a:spcBef>
                <a:spcPts val="0"/>
              </a:spcBef>
              <a:buSzTx/>
              <a:buNone/>
              <a:defRPr b="1" sz="5500">
                <a:solidFill>
                  <a:schemeClr val="accent1"/>
                </a:solidFill>
              </a:defRPr>
            </a:lvl3pPr>
            <a:lvl4pPr marL="0" indent="1371600" defTabSz="825500">
              <a:lnSpc>
                <a:spcPct val="100000"/>
              </a:lnSpc>
              <a:spcBef>
                <a:spcPts val="0"/>
              </a:spcBef>
              <a:buSzTx/>
              <a:buNone/>
              <a:defRPr b="1" sz="5500">
                <a:solidFill>
                  <a:schemeClr val="accent1"/>
                </a:solidFill>
              </a:defRPr>
            </a:lvl4pPr>
            <a:lvl5pPr marL="0" indent="1828800" defTabSz="825500">
              <a:lnSpc>
                <a:spcPct val="100000"/>
              </a:lnSpc>
              <a:spcBef>
                <a:spcPts val="0"/>
              </a:spcBef>
              <a:buSzTx/>
              <a:buNone/>
              <a:defRPr b="1" sz="5500">
                <a:solidFill>
                  <a:schemeClr val="accent1"/>
                </a:solidFill>
              </a:defRPr>
            </a:lvl5pPr>
          </a:lstStyle>
          <a:p>
            <a:pPr/>
            <a:r>
              <a:t>演示文稿副标题</a:t>
            </a:r>
          </a:p>
          <a:p>
            <a:pPr lvl="1"/>
            <a:r>
              <a:t/>
            </a:r>
          </a:p>
          <a:p>
            <a:pPr lvl="2"/>
            <a:r>
              <a:t/>
            </a:r>
          </a:p>
          <a:p>
            <a:pPr lvl="3"/>
            <a:r>
              <a:t/>
            </a:r>
          </a:p>
          <a:p>
            <a:pPr lvl="4"/>
            <a:r>
              <a:t/>
            </a:r>
          </a:p>
        </p:txBody>
      </p:sp>
      <p:sp>
        <p:nvSpPr>
          <p:cNvPr id="14"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说明">
    <p:spTree>
      <p:nvGrpSpPr>
        <p:cNvPr id="1" name=""/>
        <p:cNvGrpSpPr/>
        <p:nvPr/>
      </p:nvGrpSpPr>
      <p:grpSpPr>
        <a:xfrm>
          <a:off x="0" y="0"/>
          <a:ext cx="0" cy="0"/>
          <a:chOff x="0" y="0"/>
          <a:chExt cx="0" cy="0"/>
        </a:xfrm>
      </p:grpSpPr>
      <p:sp>
        <p:nvSpPr>
          <p:cNvPr id="98" name="正文级别 1…"/>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5pPr>
          </a:lstStyle>
          <a:p>
            <a:pPr/>
            <a:r>
              <a:t>说明</a:t>
            </a:r>
          </a:p>
          <a:p>
            <a:pPr lvl="1"/>
            <a:r>
              <a:t/>
            </a:r>
          </a:p>
          <a:p>
            <a:pPr lvl="2"/>
            <a:r>
              <a:t/>
            </a:r>
          </a:p>
          <a:p>
            <a:pPr lvl="3"/>
            <a:r>
              <a:t/>
            </a:r>
          </a:p>
          <a:p>
            <a:pPr lvl="4"/>
            <a:r>
              <a:t/>
            </a:r>
          </a:p>
        </p:txBody>
      </p:sp>
      <p:sp>
        <p:nvSpPr>
          <p:cNvPr id="99"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spTree>
      <p:nvGrpSpPr>
        <p:cNvPr id="1" name=""/>
        <p:cNvGrpSpPr/>
        <p:nvPr/>
      </p:nvGrpSpPr>
      <p:grpSpPr>
        <a:xfrm>
          <a:off x="0" y="0"/>
          <a:ext cx="0" cy="0"/>
          <a:chOff x="0" y="0"/>
          <a:chExt cx="0" cy="0"/>
        </a:xfrm>
      </p:grpSpPr>
      <p:sp>
        <p:nvSpPr>
          <p:cNvPr id="106" name="正文级别 1…"/>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solidFill>
                  <a:schemeClr val="accent1">
                    <a:hueOff val="114395"/>
                    <a:lumOff val="-24975"/>
                  </a:schemeClr>
                </a:solidFill>
              </a:defRPr>
            </a:lvl1pPr>
            <a:lvl2pPr marL="0" indent="457200" algn="ctr">
              <a:lnSpc>
                <a:spcPct val="80000"/>
              </a:lnSpc>
              <a:spcBef>
                <a:spcPts val="0"/>
              </a:spcBef>
              <a:buSzTx/>
              <a:buNone/>
              <a:defRPr b="1" spc="-250" sz="25000">
                <a:solidFill>
                  <a:schemeClr val="accent1">
                    <a:hueOff val="114395"/>
                    <a:lumOff val="-24975"/>
                  </a:schemeClr>
                </a:solidFill>
              </a:defRPr>
            </a:lvl2pPr>
            <a:lvl3pPr marL="0" indent="914400" algn="ctr">
              <a:lnSpc>
                <a:spcPct val="80000"/>
              </a:lnSpc>
              <a:spcBef>
                <a:spcPts val="0"/>
              </a:spcBef>
              <a:buSzTx/>
              <a:buNone/>
              <a:defRPr b="1" spc="-250" sz="25000">
                <a:solidFill>
                  <a:schemeClr val="accent1">
                    <a:hueOff val="114395"/>
                    <a:lumOff val="-24975"/>
                  </a:schemeClr>
                </a:solidFill>
              </a:defRPr>
            </a:lvl3pPr>
            <a:lvl4pPr marL="0" indent="1371600" algn="ctr">
              <a:lnSpc>
                <a:spcPct val="80000"/>
              </a:lnSpc>
              <a:spcBef>
                <a:spcPts val="0"/>
              </a:spcBef>
              <a:buSzTx/>
              <a:buNone/>
              <a:defRPr b="1" spc="-250" sz="25000">
                <a:solidFill>
                  <a:schemeClr val="accent1">
                    <a:hueOff val="114395"/>
                    <a:lumOff val="-24975"/>
                  </a:schemeClr>
                </a:solidFill>
              </a:defRPr>
            </a:lvl4pPr>
            <a:lvl5pPr marL="0" indent="1828800" algn="ctr">
              <a:lnSpc>
                <a:spcPct val="80000"/>
              </a:lnSpc>
              <a:spcBef>
                <a:spcPts val="0"/>
              </a:spcBef>
              <a:buSzTx/>
              <a:buNone/>
              <a:defRPr b="1" spc="-250" sz="25000">
                <a:solidFill>
                  <a:schemeClr val="accent1">
                    <a:hueOff val="114395"/>
                    <a:lumOff val="-24975"/>
                  </a:schemeClr>
                </a:solidFill>
              </a:defRPr>
            </a:lvl5pPr>
          </a:lstStyle>
          <a:p>
            <a:pPr/>
            <a:r>
              <a:t>100%</a:t>
            </a:r>
          </a:p>
          <a:p>
            <a:pPr lvl="1"/>
            <a:r>
              <a:t/>
            </a:r>
          </a:p>
          <a:p>
            <a:pPr lvl="2"/>
            <a:r>
              <a:t/>
            </a:r>
          </a:p>
          <a:p>
            <a:pPr lvl="3"/>
            <a:r>
              <a:t/>
            </a:r>
          </a:p>
          <a:p>
            <a:pPr lvl="4"/>
            <a:r>
              <a:t/>
            </a:r>
          </a:p>
        </p:txBody>
      </p:sp>
      <p:sp>
        <p:nvSpPr>
          <p:cNvPr id="107" name="事实信息"/>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726440">
              <a:lnSpc>
                <a:spcPct val="100000"/>
              </a:lnSpc>
              <a:spcBef>
                <a:spcPts val="0"/>
              </a:spcBef>
              <a:buSzTx/>
              <a:buNone/>
              <a:defRPr b="1" sz="4840"/>
            </a:lvl1pPr>
          </a:lstStyle>
          <a:p>
            <a:pPr/>
            <a:r>
              <a:t>事实信息</a:t>
            </a:r>
          </a:p>
        </p:txBody>
      </p:sp>
      <p:sp>
        <p:nvSpPr>
          <p:cNvPr id="10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spTree>
      <p:nvGrpSpPr>
        <p:cNvPr id="1" name=""/>
        <p:cNvGrpSpPr/>
        <p:nvPr/>
      </p:nvGrpSpPr>
      <p:grpSpPr>
        <a:xfrm>
          <a:off x="0" y="0"/>
          <a:ext cx="0" cy="0"/>
          <a:chOff x="0" y="0"/>
          <a:chExt cx="0" cy="0"/>
        </a:xfrm>
      </p:grpSpPr>
      <p:sp>
        <p:nvSpPr>
          <p:cNvPr id="115" name="属性"/>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属性</a:t>
            </a:r>
          </a:p>
        </p:txBody>
      </p:sp>
      <p:sp>
        <p:nvSpPr>
          <p:cNvPr id="116" name="正文级别 1…"/>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5pPr>
          </a:lstStyle>
          <a:p>
            <a:pPr/>
            <a:r>
              <a:t>“著名引文”</a:t>
            </a:r>
          </a:p>
          <a:p>
            <a:pPr lvl="1"/>
            <a:r>
              <a:t/>
            </a:r>
          </a:p>
          <a:p>
            <a:pPr lvl="2"/>
            <a:r>
              <a:t/>
            </a:r>
          </a:p>
          <a:p>
            <a:pPr lvl="3"/>
            <a:r>
              <a:t/>
            </a:r>
          </a:p>
          <a:p>
            <a:pPr lvl="4"/>
            <a:r>
              <a:t/>
            </a:r>
          </a:p>
        </p:txBody>
      </p:sp>
      <p:sp>
        <p:nvSpPr>
          <p:cNvPr id="1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4" name="617931575_1991x1322.jpg"/>
          <p:cNvSpPr/>
          <p:nvPr>
            <p:ph type="pic" sz="quarter" idx="21"/>
          </p:nvPr>
        </p:nvSpPr>
        <p:spPr>
          <a:xfrm>
            <a:off x="15436504" y="1270000"/>
            <a:ext cx="8167167" cy="5422900"/>
          </a:xfrm>
          <a:prstGeom prst="rect">
            <a:avLst/>
          </a:prstGeom>
        </p:spPr>
        <p:txBody>
          <a:bodyPr lIns="91439" tIns="45719" rIns="91439" bIns="45719">
            <a:noAutofit/>
          </a:bodyPr>
          <a:lstStyle/>
          <a:p>
            <a:pPr/>
          </a:p>
        </p:txBody>
      </p:sp>
      <p:sp>
        <p:nvSpPr>
          <p:cNvPr id="125" name="740627569_2880x1920.jpg"/>
          <p:cNvSpPr/>
          <p:nvPr>
            <p:ph type="pic" sz="quarter" idx="22"/>
          </p:nvPr>
        </p:nvSpPr>
        <p:spPr>
          <a:xfrm>
            <a:off x="15461772" y="7085972"/>
            <a:ext cx="8148414" cy="5432276"/>
          </a:xfrm>
          <a:prstGeom prst="rect">
            <a:avLst/>
          </a:prstGeom>
        </p:spPr>
        <p:txBody>
          <a:bodyPr lIns="91439" tIns="45719" rIns="91439" bIns="45719">
            <a:noAutofit/>
          </a:bodyPr>
          <a:lstStyle/>
          <a:p>
            <a:pPr/>
          </a:p>
        </p:txBody>
      </p:sp>
      <p:sp>
        <p:nvSpPr>
          <p:cNvPr id="126" name="996267730_2880x1920.jpg"/>
          <p:cNvSpPr/>
          <p:nvPr>
            <p:ph type="pic" idx="23"/>
          </p:nvPr>
        </p:nvSpPr>
        <p:spPr>
          <a:xfrm>
            <a:off x="-124635" y="1270000"/>
            <a:ext cx="16859219" cy="11239479"/>
          </a:xfrm>
          <a:prstGeom prst="rect">
            <a:avLst/>
          </a:prstGeom>
        </p:spPr>
        <p:txBody>
          <a:bodyPr lIns="91439" tIns="45719" rIns="91439" bIns="45719">
            <a:noAutofit/>
          </a:bodyPr>
          <a:lstStyle/>
          <a:p>
            <a:pPr/>
          </a:p>
        </p:txBody>
      </p:sp>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4" name="996267730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spTree>
      <p:nvGrpSpPr>
        <p:cNvPr id="1" name=""/>
        <p:cNvGrpSpPr/>
        <p:nvPr/>
      </p:nvGrpSpPr>
      <p:grpSpPr>
        <a:xfrm>
          <a:off x="0" y="0"/>
          <a:ext cx="0" cy="0"/>
          <a:chOff x="0" y="0"/>
          <a:chExt cx="0" cy="0"/>
        </a:xfrm>
      </p:grpSpPr>
      <p:sp>
        <p:nvSpPr>
          <p:cNvPr id="21" name="740627569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演示文稿标题"/>
          <p:cNvSpPr txBox="1"/>
          <p:nvPr>
            <p:ph type="title" hasCustomPrompt="1"/>
          </p:nvPr>
        </p:nvSpPr>
        <p:spPr>
          <a:xfrm>
            <a:off x="1206500" y="7124700"/>
            <a:ext cx="21971000" cy="4648200"/>
          </a:xfrm>
          <a:prstGeom prst="rect">
            <a:avLst/>
          </a:prstGeom>
        </p:spPr>
        <p:txBody>
          <a:bodyPr anchor="b"/>
          <a:lstStyle>
            <a:lvl1pPr>
              <a:defRPr spc="-232" sz="11600">
                <a:solidFill>
                  <a:srgbClr val="FFFFFF"/>
                </a:solidFill>
              </a:defRPr>
            </a:lvl1pPr>
          </a:lstStyle>
          <a:p>
            <a:pPr/>
            <a:r>
              <a:t>演示文稿标题</a:t>
            </a:r>
          </a:p>
        </p:txBody>
      </p:sp>
      <p:sp>
        <p:nvSpPr>
          <p:cNvPr id="23" name="作者和日期"/>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作者和日期</a:t>
            </a:r>
          </a:p>
        </p:txBody>
      </p:sp>
      <p:sp>
        <p:nvSpPr>
          <p:cNvPr id="24" name="正文级别 1…"/>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solidFill>
                  <a:srgbClr val="FFFFFF"/>
                </a:solidFill>
              </a:defRPr>
            </a:lvl1pPr>
            <a:lvl2pPr marL="0" indent="457200" defTabSz="825500">
              <a:lnSpc>
                <a:spcPct val="100000"/>
              </a:lnSpc>
              <a:spcBef>
                <a:spcPts val="0"/>
              </a:spcBef>
              <a:buSzTx/>
              <a:buNone/>
              <a:defRPr b="1" sz="5500">
                <a:solidFill>
                  <a:srgbClr val="FFFFFF"/>
                </a:solidFill>
              </a:defRPr>
            </a:lvl2pPr>
            <a:lvl3pPr marL="0" indent="914400" defTabSz="825500">
              <a:lnSpc>
                <a:spcPct val="100000"/>
              </a:lnSpc>
              <a:spcBef>
                <a:spcPts val="0"/>
              </a:spcBef>
              <a:buSzTx/>
              <a:buNone/>
              <a:defRPr b="1" sz="5500">
                <a:solidFill>
                  <a:srgbClr val="FFFFFF"/>
                </a:solidFill>
              </a:defRPr>
            </a:lvl3pPr>
            <a:lvl4pPr marL="0" indent="1371600" defTabSz="825500">
              <a:lnSpc>
                <a:spcPct val="100000"/>
              </a:lnSpc>
              <a:spcBef>
                <a:spcPts val="0"/>
              </a:spcBef>
              <a:buSzTx/>
              <a:buNone/>
              <a:defRPr b="1" sz="5500">
                <a:solidFill>
                  <a:srgbClr val="FFFFFF"/>
                </a:solidFill>
              </a:defRPr>
            </a:lvl4pPr>
            <a:lvl5pPr marL="0" indent="1828800" defTabSz="825500">
              <a:lnSpc>
                <a:spcPct val="100000"/>
              </a:lnSpc>
              <a:spcBef>
                <a:spcPts val="0"/>
              </a:spcBef>
              <a:buSzTx/>
              <a:buNone/>
              <a:defRPr b="1" sz="5500">
                <a:solidFill>
                  <a:srgbClr val="FFFFFF"/>
                </a:solidFill>
              </a:defRPr>
            </a:lvl5pPr>
          </a:lstStyle>
          <a:p>
            <a:pPr/>
            <a:r>
              <a:t>演示文稿副标题</a:t>
            </a:r>
          </a:p>
          <a:p>
            <a:pPr lvl="1"/>
            <a:r>
              <a:t/>
            </a:r>
          </a:p>
          <a:p>
            <a:pPr lvl="2"/>
            <a:r>
              <a:t/>
            </a:r>
          </a:p>
          <a:p>
            <a:pPr lvl="3"/>
            <a:r>
              <a:t/>
            </a:r>
          </a:p>
          <a:p>
            <a:pPr lvl="4"/>
            <a:r>
              <a:t/>
            </a:r>
          </a:p>
        </p:txBody>
      </p:sp>
      <p:sp>
        <p:nvSpPr>
          <p:cNvPr id="2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spTree>
      <p:nvGrpSpPr>
        <p:cNvPr id="1" name=""/>
        <p:cNvGrpSpPr/>
        <p:nvPr/>
      </p:nvGrpSpPr>
      <p:grpSpPr>
        <a:xfrm>
          <a:off x="0" y="0"/>
          <a:ext cx="0" cy="0"/>
          <a:chOff x="0" y="0"/>
          <a:chExt cx="0" cy="0"/>
        </a:xfrm>
      </p:grpSpPr>
      <p:sp>
        <p:nvSpPr>
          <p:cNvPr id="32" name="136959463_1989x1321.jpg"/>
          <p:cNvSpPr/>
          <p:nvPr>
            <p:ph type="pic" idx="21"/>
          </p:nvPr>
        </p:nvSpPr>
        <p:spPr>
          <a:xfrm>
            <a:off x="9226574" y="1270000"/>
            <a:ext cx="16840152" cy="11184435"/>
          </a:xfrm>
          <a:prstGeom prst="rect">
            <a:avLst/>
          </a:prstGeom>
        </p:spPr>
        <p:txBody>
          <a:bodyPr lIns="91439" tIns="45719" rIns="91439" bIns="45719">
            <a:noAutofit/>
          </a:bodyPr>
          <a:lstStyle/>
          <a:p>
            <a:pPr/>
          </a:p>
        </p:txBody>
      </p:sp>
      <p:sp>
        <p:nvSpPr>
          <p:cNvPr id="33" name="幻灯片标题"/>
          <p:cNvSpPr txBox="1"/>
          <p:nvPr>
            <p:ph type="title" hasCustomPrompt="1"/>
          </p:nvPr>
        </p:nvSpPr>
        <p:spPr>
          <a:xfrm>
            <a:off x="1206500" y="1270000"/>
            <a:ext cx="9779000" cy="5882273"/>
          </a:xfrm>
          <a:prstGeom prst="rect">
            <a:avLst/>
          </a:prstGeom>
        </p:spPr>
        <p:txBody>
          <a:bodyPr anchor="b"/>
          <a:lstStyle/>
          <a:p>
            <a:pPr/>
            <a:r>
              <a:t>幻灯片标题</a:t>
            </a:r>
          </a:p>
        </p:txBody>
      </p:sp>
      <p:sp>
        <p:nvSpPr>
          <p:cNvPr id="34" name="正文级别 1…"/>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幻灯片副标题</a:t>
            </a:r>
          </a:p>
          <a:p>
            <a:pPr lvl="1"/>
            <a:r>
              <a:t/>
            </a:r>
          </a:p>
          <a:p>
            <a:pPr lvl="2"/>
            <a:r>
              <a:t/>
            </a:r>
          </a:p>
          <a:p>
            <a:pPr lvl="3"/>
            <a:r>
              <a:t/>
            </a:r>
          </a:p>
          <a:p>
            <a:pPr lvl="4"/>
            <a:r>
              <a:t/>
            </a:r>
          </a:p>
        </p:txBody>
      </p:sp>
      <p:sp>
        <p:nvSpPr>
          <p:cNvPr id="35" name="幻灯片编号"/>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2" name="幻灯片标题"/>
          <p:cNvSpPr txBox="1"/>
          <p:nvPr>
            <p:ph type="title" hasCustomPrompt="1"/>
          </p:nvPr>
        </p:nvSpPr>
        <p:spPr>
          <a:prstGeom prst="rect">
            <a:avLst/>
          </a:prstGeom>
        </p:spPr>
        <p:txBody>
          <a:bodyPr/>
          <a:lstStyle/>
          <a:p>
            <a:pPr/>
            <a:r>
              <a:t>幻灯片标题</a:t>
            </a:r>
          </a:p>
        </p:txBody>
      </p:sp>
      <p:sp>
        <p:nvSpPr>
          <p:cNvPr id="43" name="幻灯片副标题"/>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44"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numCol="2" spcCol="109855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幻灯片副标题"/>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61" name="正文级别 1…"/>
          <p:cNvSpPr txBox="1"/>
          <p:nvPr>
            <p:ph type="body" sz="half" idx="1" hasCustomPrompt="1"/>
          </p:nvPr>
        </p:nvSpPr>
        <p:spPr>
          <a:xfrm>
            <a:off x="1206500" y="4248504"/>
            <a:ext cx="9779000" cy="8256630"/>
          </a:xfrm>
          <a:prstGeom prst="rect">
            <a:avLst/>
          </a:prstGeom>
        </p:spPr>
        <p:txBody>
          <a:bodyPr/>
          <a:lstStyle/>
          <a:p>
            <a:pPr/>
            <a:r>
              <a:t>幻灯片项目符号文本</a:t>
            </a:r>
          </a:p>
          <a:p>
            <a:pPr lvl="1"/>
            <a:r>
              <a:t/>
            </a:r>
          </a:p>
          <a:p>
            <a:pPr lvl="2"/>
            <a:r>
              <a:t/>
            </a:r>
          </a:p>
          <a:p>
            <a:pPr lvl="3"/>
            <a:r>
              <a:t/>
            </a:r>
          </a:p>
          <a:p>
            <a:pPr lvl="4"/>
            <a:r>
              <a:t/>
            </a:r>
          </a:p>
        </p:txBody>
      </p:sp>
      <p:sp>
        <p:nvSpPr>
          <p:cNvPr id="62" name="617931575_1991x1322.jpg"/>
          <p:cNvSpPr/>
          <p:nvPr>
            <p:ph type="pic" idx="22"/>
          </p:nvPr>
        </p:nvSpPr>
        <p:spPr>
          <a:xfrm>
            <a:off x="8432800" y="1263848"/>
            <a:ext cx="16850011" cy="11188205"/>
          </a:xfrm>
          <a:prstGeom prst="rect">
            <a:avLst/>
          </a:prstGeom>
        </p:spPr>
        <p:txBody>
          <a:bodyPr lIns="91439" tIns="45719" rIns="91439" bIns="45719">
            <a:noAutofit/>
          </a:bodyPr>
          <a:lstStyle/>
          <a:p>
            <a:pPr/>
          </a:p>
        </p:txBody>
      </p:sp>
      <p:sp>
        <p:nvSpPr>
          <p:cNvPr id="63" name="幻灯片标题"/>
          <p:cNvSpPr txBox="1"/>
          <p:nvPr>
            <p:ph type="title" hasCustomPrompt="1"/>
          </p:nvPr>
        </p:nvSpPr>
        <p:spPr>
          <a:xfrm>
            <a:off x="1206500" y="952500"/>
            <a:ext cx="9779000" cy="1435100"/>
          </a:xfrm>
          <a:prstGeom prst="rect">
            <a:avLst/>
          </a:prstGeom>
        </p:spPr>
        <p:txBody>
          <a:bodyPr/>
          <a:lstStyle/>
          <a:p>
            <a:pPr/>
            <a:r>
              <a:t>幻灯片标题</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bg>
      <p:bgPr>
        <a:solidFill>
          <a:srgbClr val="003462"/>
        </a:solidFill>
      </p:bgPr>
    </p:bg>
    <p:spTree>
      <p:nvGrpSpPr>
        <p:cNvPr id="1" name=""/>
        <p:cNvGrpSpPr/>
        <p:nvPr/>
      </p:nvGrpSpPr>
      <p:grpSpPr>
        <a:xfrm>
          <a:off x="0" y="0"/>
          <a:ext cx="0" cy="0"/>
          <a:chOff x="0" y="0"/>
          <a:chExt cx="0" cy="0"/>
        </a:xfrm>
      </p:grpSpPr>
      <p:sp>
        <p:nvSpPr>
          <p:cNvPr id="71" name="章节标题"/>
          <p:cNvSpPr txBox="1"/>
          <p:nvPr>
            <p:ph type="title" hasCustomPrompt="1"/>
          </p:nvPr>
        </p:nvSpPr>
        <p:spPr>
          <a:xfrm>
            <a:off x="1206496" y="4533900"/>
            <a:ext cx="21971004" cy="4648200"/>
          </a:xfrm>
          <a:prstGeom prst="rect">
            <a:avLst/>
          </a:prstGeom>
        </p:spPr>
        <p:txBody>
          <a:bodyPr anchor="ctr"/>
          <a:lstStyle>
            <a:lvl1pPr>
              <a:defRPr b="0" spc="-232" sz="11600">
                <a:solidFill>
                  <a:srgbClr val="FFFFFF"/>
                </a:solidFill>
                <a:latin typeface="Helvetica Neue Medium"/>
                <a:ea typeface="Helvetica Neue Medium"/>
                <a:cs typeface="Helvetica Neue Medium"/>
                <a:sym typeface="Helvetica Neue Medium"/>
              </a:defRPr>
            </a:lvl1pPr>
          </a:lstStyle>
          <a:p>
            <a:pPr/>
            <a:r>
              <a:t>章节标题</a:t>
            </a:r>
          </a:p>
        </p:txBody>
      </p:sp>
      <p:sp>
        <p:nvSpPr>
          <p:cNvPr id="72" name="幻灯片编号"/>
          <p:cNvSpPr txBox="1"/>
          <p:nvPr>
            <p:ph type="sldNum" sz="quarter" idx="2"/>
          </p:nvPr>
        </p:nvSpPr>
        <p:spPr>
          <a:xfrm>
            <a:off x="12001499" y="13085233"/>
            <a:ext cx="368505" cy="374600"/>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79" name="幻灯片标题"/>
          <p:cNvSpPr txBox="1"/>
          <p:nvPr>
            <p:ph type="title" hasCustomPrompt="1"/>
          </p:nvPr>
        </p:nvSpPr>
        <p:spPr>
          <a:xfrm>
            <a:off x="1206500" y="952500"/>
            <a:ext cx="21971000" cy="1434949"/>
          </a:xfrm>
          <a:prstGeom prst="rect">
            <a:avLst/>
          </a:prstGeom>
        </p:spPr>
        <p:txBody>
          <a:bodyPr/>
          <a:lstStyle/>
          <a:p>
            <a:pPr/>
            <a:r>
              <a:t>幻灯片标题</a:t>
            </a:r>
          </a:p>
        </p:txBody>
      </p:sp>
      <p:sp>
        <p:nvSpPr>
          <p:cNvPr id="80" name="幻灯片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spTree>
      <p:nvGrpSpPr>
        <p:cNvPr id="1" name=""/>
        <p:cNvGrpSpPr/>
        <p:nvPr/>
      </p:nvGrpSpPr>
      <p:grpSpPr>
        <a:xfrm>
          <a:off x="0" y="0"/>
          <a:ext cx="0" cy="0"/>
          <a:chOff x="0" y="0"/>
          <a:chExt cx="0" cy="0"/>
        </a:xfrm>
      </p:grpSpPr>
      <p:sp>
        <p:nvSpPr>
          <p:cNvPr id="88" name="议程标题"/>
          <p:cNvSpPr txBox="1"/>
          <p:nvPr>
            <p:ph type="title" hasCustomPrompt="1"/>
          </p:nvPr>
        </p:nvSpPr>
        <p:spPr>
          <a:xfrm>
            <a:off x="1206500" y="952500"/>
            <a:ext cx="21971000" cy="1435100"/>
          </a:xfrm>
          <a:prstGeom prst="rect">
            <a:avLst/>
          </a:prstGeom>
        </p:spPr>
        <p:txBody>
          <a:bodyPr/>
          <a:lstStyle/>
          <a:p>
            <a:pPr/>
            <a:r>
              <a:t>议程标题</a:t>
            </a:r>
          </a:p>
        </p:txBody>
      </p:sp>
      <p:sp>
        <p:nvSpPr>
          <p:cNvPr id="89" name="议程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议程副标题</a:t>
            </a:r>
          </a:p>
        </p:txBody>
      </p:sp>
      <p:sp>
        <p:nvSpPr>
          <p:cNvPr id="90" name="正文级别 1…"/>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议程主题</a:t>
            </a:r>
          </a:p>
          <a:p>
            <a:pPr lvl="1"/>
            <a:r>
              <a:t/>
            </a:r>
          </a:p>
          <a:p>
            <a:pPr lvl="2"/>
            <a:r>
              <a:t/>
            </a:r>
          </a:p>
          <a:p>
            <a:pPr lvl="3"/>
            <a:r>
              <a:t/>
            </a:r>
          </a:p>
          <a:p>
            <a:pPr lvl="4"/>
            <a:r>
              <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幻灯片标题</a:t>
            </a:r>
          </a:p>
        </p:txBody>
      </p:sp>
      <p:sp>
        <p:nvSpPr>
          <p:cNvPr id="3" name="正文级别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4" name="幻灯片编号"/>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hyperlink" Target="https://trends.google.com/trends/explore?geo=US&amp;q=vwo,optimize,optimizely" TargetMode="External"/><Relationship Id="rId4" Type="http://schemas.openxmlformats.org/officeDocument/2006/relationships/hyperlink" Target="https://vwo.com/compare/optimizely/" TargetMode="External"/><Relationship Id="rId5" Type="http://schemas.openxmlformats.org/officeDocument/2006/relationships/hyperlink" Target="https://vwo.com/compare/google-optimize/"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en.wikipedia.org/wiki/A/B_testing" TargetMode="External"/><Relationship Id="rId3" Type="http://schemas.openxmlformats.org/officeDocument/2006/relationships/hyperlink" Target="https://vwo.com/ab-testing-3/" TargetMode="External"/><Relationship Id="rId4" Type="http://schemas.openxmlformats.org/officeDocument/2006/relationships/hyperlink" Target="https://wenku.baidu.com/view/d7f46172a8ea998fcc22bcd126fff705cc175c29.html?fixfr=zs%252Bg49dYPaMDe%252FQKjI%252BMtQ%253D%253D&amp;fr=income5-search" TargetMode="External"/><Relationship Id="rId5" Type="http://schemas.openxmlformats.org/officeDocument/2006/relationships/hyperlink" Target="https://wenku.baidu.com/view/14c50009aff8941ea76e58fafab069dc512247e5.html?fixfr=hGZ7lXgdvdCZRa8NyQRXxw%253D%253D&amp;fr=income7-search" TargetMode="External"/><Relationship Id="rId6" Type="http://schemas.openxmlformats.org/officeDocument/2006/relationships/hyperlink" Target="https://blog.csdn.net/zhuxiao5/article/details/106132477"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hyperlink" Target="https://en.wikipedia.org/wiki/A/B_testing" TargetMode="External"/><Relationship Id="rId5" Type="http://schemas.openxmlformats.org/officeDocument/2006/relationships/hyperlink" Target="https://en.wikipedia.org/wiki/Randomized_experiment"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AB Testing.png" descr="AB Testing.png"/>
          <p:cNvPicPr>
            <a:picLocks noChangeAspect="1"/>
          </p:cNvPicPr>
          <p:nvPr>
            <p:ph type="pic" idx="21"/>
          </p:nvPr>
        </p:nvPicPr>
        <p:blipFill>
          <a:blip r:embed="rId2">
            <a:extLst/>
          </a:blip>
          <a:srcRect l="0" t="785" r="0" b="785"/>
          <a:stretch>
            <a:fillRect/>
          </a:stretch>
        </p:blipFill>
        <p:spPr>
          <a:xfrm>
            <a:off x="0" y="0"/>
            <a:ext cx="24384000" cy="13716000"/>
          </a:xfrm>
          <a:prstGeom prst="rect">
            <a:avLst/>
          </a:prstGeom>
        </p:spPr>
      </p:pic>
      <p:sp>
        <p:nvSpPr>
          <p:cNvPr id="152" name="A/B Testing"/>
          <p:cNvSpPr txBox="1"/>
          <p:nvPr>
            <p:ph type="title"/>
          </p:nvPr>
        </p:nvSpPr>
        <p:spPr>
          <a:xfrm>
            <a:off x="8620089" y="905024"/>
            <a:ext cx="7143823" cy="1698191"/>
          </a:xfrm>
          <a:prstGeom prst="rect">
            <a:avLst/>
          </a:prstGeom>
        </p:spPr>
        <p:txBody>
          <a:bodyPr/>
          <a:lstStyle>
            <a:lvl1pPr defTabSz="2194505">
              <a:defRPr spc="-208" sz="10439"/>
            </a:lvl1pPr>
          </a:lstStyle>
          <a:p>
            <a:pPr/>
            <a:r>
              <a:t>A/B Testing</a:t>
            </a:r>
          </a:p>
        </p:txBody>
      </p:sp>
      <p:sp>
        <p:nvSpPr>
          <p:cNvPr id="153" name="曾海涵 2021.07.14"/>
          <p:cNvSpPr txBox="1"/>
          <p:nvPr>
            <p:ph type="body" sz="quarter" idx="1"/>
          </p:nvPr>
        </p:nvSpPr>
        <p:spPr>
          <a:xfrm>
            <a:off x="18906915" y="12072247"/>
            <a:ext cx="4986597" cy="904882"/>
          </a:xfrm>
          <a:prstGeom prst="rect">
            <a:avLst/>
          </a:prstGeom>
        </p:spPr>
        <p:txBody>
          <a:bodyPr/>
          <a:lstStyle>
            <a:lvl1pPr defTabSz="676909">
              <a:defRPr sz="4510"/>
            </a:lvl1pPr>
          </a:lstStyle>
          <a:p>
            <a:pPr/>
            <a:r>
              <a:t>曾海涵 2021.07.14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5" name="multipage.png" descr="multipage.png"/>
          <p:cNvPicPr>
            <a:picLocks noChangeAspect="1"/>
          </p:cNvPicPr>
          <p:nvPr>
            <p:ph type="pic" idx="22"/>
          </p:nvPr>
        </p:nvPicPr>
        <p:blipFill>
          <a:blip r:embed="rId3">
            <a:extLst/>
          </a:blip>
          <a:srcRect l="0" t="10214" r="0" b="10214"/>
          <a:stretch>
            <a:fillRect/>
          </a:stretch>
        </p:blipFill>
        <p:spPr>
          <a:xfrm>
            <a:off x="2961579" y="2780099"/>
            <a:ext cx="18114100" cy="9464672"/>
          </a:xfrm>
          <a:prstGeom prst="rect">
            <a:avLst/>
          </a:prstGeom>
        </p:spPr>
      </p:pic>
      <p:sp>
        <p:nvSpPr>
          <p:cNvPr id="196" name="Multipage testing"/>
          <p:cNvSpPr txBox="1"/>
          <p:nvPr>
            <p:ph type="title"/>
          </p:nvPr>
        </p:nvSpPr>
        <p:spPr>
          <a:prstGeom prst="rect">
            <a:avLst/>
          </a:prstGeom>
        </p:spPr>
        <p:txBody>
          <a:bodyPr/>
          <a:lstStyle/>
          <a:p>
            <a:pPr/>
            <a:r>
              <a:t>Multipage testing</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anner(temporarily) testing"/>
          <p:cNvSpPr txBox="1"/>
          <p:nvPr>
            <p:ph type="title"/>
          </p:nvPr>
        </p:nvSpPr>
        <p:spPr>
          <a:xfrm>
            <a:off x="1206500" y="952500"/>
            <a:ext cx="15122229" cy="1435100"/>
          </a:xfrm>
          <a:prstGeom prst="rect">
            <a:avLst/>
          </a:prstGeom>
        </p:spPr>
        <p:txBody>
          <a:bodyPr/>
          <a:lstStyle/>
          <a:p>
            <a:pPr/>
            <a:r>
              <a:t>Banner(temporarily) testing</a:t>
            </a:r>
          </a:p>
        </p:txBody>
      </p:sp>
      <p:pic>
        <p:nvPicPr>
          <p:cNvPr id="201" name="图像" descr="图像"/>
          <p:cNvPicPr>
            <a:picLocks noChangeAspect="1"/>
          </p:cNvPicPr>
          <p:nvPr/>
        </p:nvPicPr>
        <p:blipFill>
          <a:blip r:embed="rId3">
            <a:extLst/>
          </a:blip>
          <a:stretch>
            <a:fillRect/>
          </a:stretch>
        </p:blipFill>
        <p:spPr>
          <a:xfrm>
            <a:off x="4239564" y="3211380"/>
            <a:ext cx="15904872" cy="894649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Conduct thorough research…"/>
          <p:cNvSpPr txBox="1"/>
          <p:nvPr>
            <p:ph type="body" sz="quarter" idx="1"/>
          </p:nvPr>
        </p:nvSpPr>
        <p:spPr>
          <a:xfrm>
            <a:off x="16059078" y="4359718"/>
            <a:ext cx="8154607" cy="5843785"/>
          </a:xfrm>
          <a:prstGeom prst="rect">
            <a:avLst/>
          </a:prstGeom>
        </p:spPr>
        <p:txBody>
          <a:bodyPr/>
          <a:lstStyle/>
          <a:p>
            <a:pPr marL="505968" indent="-505968" defTabSz="2023821">
              <a:spcBef>
                <a:spcPts val="3700"/>
              </a:spcBef>
              <a:defRPr sz="3984"/>
            </a:pPr>
            <a:r>
              <a:t>Conduct thorough research</a:t>
            </a:r>
          </a:p>
          <a:p>
            <a:pPr marL="505968" indent="-505968" defTabSz="2023821">
              <a:spcBef>
                <a:spcPts val="3700"/>
              </a:spcBef>
              <a:defRPr sz="3984"/>
            </a:pPr>
            <a:r>
              <a:t>Observe and formulate a hypothesis</a:t>
            </a:r>
          </a:p>
          <a:p>
            <a:pPr marL="505968" indent="-505968" defTabSz="2023821">
              <a:spcBef>
                <a:spcPts val="3700"/>
              </a:spcBef>
              <a:defRPr sz="3984"/>
            </a:pPr>
            <a:r>
              <a:t>Create the necessary variation(s)</a:t>
            </a:r>
          </a:p>
          <a:p>
            <a:pPr marL="505968" indent="-505968" defTabSz="2023821">
              <a:spcBef>
                <a:spcPts val="3700"/>
              </a:spcBef>
              <a:defRPr sz="3984"/>
            </a:pPr>
            <a:r>
              <a:t>Run the test</a:t>
            </a:r>
          </a:p>
          <a:p>
            <a:pPr marL="505968" indent="-505968" defTabSz="2023821">
              <a:spcBef>
                <a:spcPts val="3700"/>
              </a:spcBef>
              <a:defRPr sz="3984"/>
            </a:pPr>
            <a:r>
              <a:t>Analyse results and deploy changes</a:t>
            </a:r>
          </a:p>
        </p:txBody>
      </p:sp>
      <p:pic>
        <p:nvPicPr>
          <p:cNvPr id="206" name="perform-ab-test.png" descr="perform-ab-test.png"/>
          <p:cNvPicPr>
            <a:picLocks noChangeAspect="1"/>
          </p:cNvPicPr>
          <p:nvPr>
            <p:ph type="pic" idx="22"/>
          </p:nvPr>
        </p:nvPicPr>
        <p:blipFill>
          <a:blip r:embed="rId3">
            <a:extLst/>
          </a:blip>
          <a:srcRect l="43" t="0" r="43" b="0"/>
          <a:stretch>
            <a:fillRect/>
          </a:stretch>
        </p:blipFill>
        <p:spPr>
          <a:xfrm>
            <a:off x="999589" y="4077811"/>
            <a:ext cx="14769684" cy="6407898"/>
          </a:xfrm>
          <a:prstGeom prst="rect">
            <a:avLst/>
          </a:prstGeom>
        </p:spPr>
      </p:pic>
      <p:sp>
        <p:nvSpPr>
          <p:cNvPr id="207" name="How to Perform an A/B Test?"/>
          <p:cNvSpPr txBox="1"/>
          <p:nvPr>
            <p:ph type="title"/>
          </p:nvPr>
        </p:nvSpPr>
        <p:spPr>
          <a:xfrm>
            <a:off x="1206500" y="952500"/>
            <a:ext cx="15599205" cy="1435100"/>
          </a:xfrm>
          <a:prstGeom prst="rect">
            <a:avLst/>
          </a:prstGeom>
        </p:spPr>
        <p:txBody>
          <a:bodyPr/>
          <a:lstStyle/>
          <a:p>
            <a:pPr/>
            <a:r>
              <a:t>How to Perform an A/B Test?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Compare"/>
          <p:cNvSpPr txBox="1"/>
          <p:nvPr>
            <p:ph type="title"/>
          </p:nvPr>
        </p:nvSpPr>
        <p:spPr>
          <a:prstGeom prst="rect">
            <a:avLst/>
          </a:prstGeom>
        </p:spPr>
        <p:txBody>
          <a:bodyPr/>
          <a:lstStyle/>
          <a:p>
            <a:pPr/>
            <a:r>
              <a:t>Compare</a:t>
            </a:r>
          </a:p>
        </p:txBody>
      </p:sp>
      <p:pic>
        <p:nvPicPr>
          <p:cNvPr id="212" name="截屏2021-08-02 下午7.15.56.png" descr="截屏2021-08-02 下午7.15.56.png"/>
          <p:cNvPicPr>
            <a:picLocks noChangeAspect="1"/>
          </p:cNvPicPr>
          <p:nvPr/>
        </p:nvPicPr>
        <p:blipFill>
          <a:blip r:embed="rId2">
            <a:extLst/>
          </a:blip>
          <a:stretch>
            <a:fillRect/>
          </a:stretch>
        </p:blipFill>
        <p:spPr>
          <a:xfrm>
            <a:off x="5118241" y="6105439"/>
            <a:ext cx="14147518" cy="7295179"/>
          </a:xfrm>
          <a:prstGeom prst="rect">
            <a:avLst/>
          </a:prstGeom>
          <a:ln w="12700">
            <a:miter lim="400000"/>
          </a:ln>
        </p:spPr>
      </p:pic>
      <p:sp>
        <p:nvSpPr>
          <p:cNvPr id="213" name="https://trends.google.com/trends/explore?geo=US&amp;q=vwo,optimize,optimizely…"/>
          <p:cNvSpPr txBox="1"/>
          <p:nvPr>
            <p:ph type="body" sz="half" idx="1"/>
          </p:nvPr>
        </p:nvSpPr>
        <p:spPr>
          <a:xfrm>
            <a:off x="1154756" y="2519047"/>
            <a:ext cx="23728003" cy="3757133"/>
          </a:xfrm>
          <a:prstGeom prst="rect">
            <a:avLst/>
          </a:prstGeom>
        </p:spPr>
        <p:txBody>
          <a:bodyPr/>
          <a:lstStyle/>
          <a:p>
            <a:pPr/>
            <a:r>
              <a:rPr u="sng">
                <a:hlinkClick r:id="rId3" invalidUrl="" action="" tgtFrame="" tooltip="" history="1" highlightClick="0" endSnd="0"/>
              </a:rPr>
              <a:t>https://trends.google.com/trends/explore?geo=US&amp;q=vwo,optimize,optimizely</a:t>
            </a:r>
          </a:p>
          <a:p>
            <a:pPr/>
            <a:r>
              <a:rPr u="sng">
                <a:hlinkClick r:id="rId4" invalidUrl="" action="" tgtFrame="" tooltip="" history="1" highlightClick="0" endSnd="0"/>
              </a:rPr>
              <a:t>https://vwo.com/compare/optimizely/</a:t>
            </a:r>
            <a:r>
              <a:t> </a:t>
            </a:r>
          </a:p>
          <a:p>
            <a:pPr/>
            <a:r>
              <a:rPr u="sng">
                <a:hlinkClick r:id="rId5" invalidUrl="" action="" tgtFrame="" tooltip="" history="1" highlightClick="0" endSnd="0"/>
              </a:rPr>
              <a:t>https://vwo.com/compare/google-optimize/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Demo"/>
          <p:cNvSpPr txBox="1"/>
          <p:nvPr>
            <p:ph type="title"/>
          </p:nvPr>
        </p:nvSpPr>
        <p:spPr>
          <a:xfrm>
            <a:off x="1206500" y="952500"/>
            <a:ext cx="15599205" cy="1435100"/>
          </a:xfrm>
          <a:prstGeom prst="rect">
            <a:avLst/>
          </a:prstGeom>
        </p:spPr>
        <p:txBody>
          <a:bodyPr/>
          <a:lstStyle/>
          <a:p>
            <a:pPr/>
            <a:r>
              <a:t>Demo</a:t>
            </a:r>
          </a:p>
        </p:txBody>
      </p:sp>
      <p:sp>
        <p:nvSpPr>
          <p:cNvPr id="216" name="https://optimize.google.com/"/>
          <p:cNvSpPr txBox="1"/>
          <p:nvPr/>
        </p:nvSpPr>
        <p:spPr>
          <a:xfrm>
            <a:off x="1261358" y="2654254"/>
            <a:ext cx="6681217" cy="6969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https://optimize.google.com/</a:t>
            </a:r>
          </a:p>
        </p:txBody>
      </p:sp>
      <p:pic>
        <p:nvPicPr>
          <p:cNvPr id="217" name="截屏2021-07-12 下午2.49.52.png" descr="截屏2021-07-12 下午2.49.52.png"/>
          <p:cNvPicPr>
            <a:picLocks noChangeAspect="1"/>
          </p:cNvPicPr>
          <p:nvPr/>
        </p:nvPicPr>
        <p:blipFill>
          <a:blip r:embed="rId2">
            <a:extLst/>
          </a:blip>
          <a:stretch>
            <a:fillRect/>
          </a:stretch>
        </p:blipFill>
        <p:spPr>
          <a:xfrm>
            <a:off x="983705" y="3856062"/>
            <a:ext cx="11455639" cy="6540615"/>
          </a:xfrm>
          <a:prstGeom prst="rect">
            <a:avLst/>
          </a:prstGeom>
          <a:ln w="12700">
            <a:miter lim="400000"/>
          </a:ln>
        </p:spPr>
      </p:pic>
      <p:pic>
        <p:nvPicPr>
          <p:cNvPr id="218" name="截屏2021-07-12 下午2.52.12.png" descr="截屏2021-07-12 下午2.52.12.png"/>
          <p:cNvPicPr>
            <a:picLocks noChangeAspect="1"/>
          </p:cNvPicPr>
          <p:nvPr/>
        </p:nvPicPr>
        <p:blipFill>
          <a:blip r:embed="rId3">
            <a:extLst/>
          </a:blip>
          <a:stretch>
            <a:fillRect/>
          </a:stretch>
        </p:blipFill>
        <p:spPr>
          <a:xfrm>
            <a:off x="12154713" y="3696272"/>
            <a:ext cx="11368211" cy="6540615"/>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Demo"/>
          <p:cNvSpPr txBox="1"/>
          <p:nvPr>
            <p:ph type="title"/>
          </p:nvPr>
        </p:nvSpPr>
        <p:spPr>
          <a:xfrm>
            <a:off x="1206500" y="952500"/>
            <a:ext cx="15599205" cy="1435100"/>
          </a:xfrm>
          <a:prstGeom prst="rect">
            <a:avLst/>
          </a:prstGeom>
        </p:spPr>
        <p:txBody>
          <a:bodyPr/>
          <a:lstStyle/>
          <a:p>
            <a:pPr/>
            <a:r>
              <a:t>Demo</a:t>
            </a:r>
          </a:p>
        </p:txBody>
      </p:sp>
      <p:pic>
        <p:nvPicPr>
          <p:cNvPr id="221" name="optimize.google.com_optimize_home_ (2).png" descr="optimize.google.com_optimize_home_ (2).png"/>
          <p:cNvPicPr>
            <a:picLocks noChangeAspect="1"/>
          </p:cNvPicPr>
          <p:nvPr/>
        </p:nvPicPr>
        <p:blipFill>
          <a:blip r:embed="rId2">
            <a:extLst/>
          </a:blip>
          <a:stretch>
            <a:fillRect/>
          </a:stretch>
        </p:blipFill>
        <p:spPr>
          <a:xfrm>
            <a:off x="4976572" y="2357535"/>
            <a:ext cx="14430856" cy="10671778"/>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Key points"/>
          <p:cNvSpPr txBox="1"/>
          <p:nvPr>
            <p:ph type="title"/>
          </p:nvPr>
        </p:nvSpPr>
        <p:spPr>
          <a:prstGeom prst="rect">
            <a:avLst/>
          </a:prstGeom>
        </p:spPr>
        <p:txBody>
          <a:bodyPr/>
          <a:lstStyle/>
          <a:p>
            <a:pPr/>
            <a:r>
              <a:t>Key points</a:t>
            </a:r>
          </a:p>
        </p:txBody>
      </p:sp>
      <p:sp>
        <p:nvSpPr>
          <p:cNvPr id="224" name="小步快进，不断优化网站（敏捷思维）…"/>
          <p:cNvSpPr txBox="1"/>
          <p:nvPr>
            <p:ph type="body" idx="1"/>
          </p:nvPr>
        </p:nvSpPr>
        <p:spPr>
          <a:prstGeom prst="rect">
            <a:avLst/>
          </a:prstGeom>
        </p:spPr>
        <p:txBody>
          <a:bodyPr/>
          <a:lstStyle/>
          <a:p>
            <a:pPr/>
            <a:r>
              <a:rPr b="1">
                <a:solidFill>
                  <a:schemeClr val="accent1"/>
                </a:solidFill>
              </a:rPr>
              <a:t>小步快进</a:t>
            </a:r>
            <a:r>
              <a:t>，不断优化网站（敏捷思维）</a:t>
            </a:r>
          </a:p>
          <a:p>
            <a:pPr/>
            <a:r>
              <a:rPr b="1">
                <a:solidFill>
                  <a:schemeClr val="accent1"/>
                </a:solidFill>
              </a:rPr>
              <a:t>数据</a:t>
            </a:r>
            <a:r>
              <a:t>驱动更好的</a:t>
            </a:r>
            <a:r>
              <a:rPr b="1">
                <a:solidFill>
                  <a:schemeClr val="accent1"/>
                </a:solidFill>
              </a:rPr>
              <a:t>决策</a:t>
            </a:r>
            <a:endParaRPr b="1">
              <a:solidFill>
                <a:schemeClr val="accent1"/>
              </a:solidFill>
            </a:endParaRPr>
          </a:p>
          <a:p>
            <a:pPr/>
            <a:r>
              <a:rPr b="1">
                <a:solidFill>
                  <a:schemeClr val="accent1"/>
                </a:solidFill>
              </a:rPr>
              <a:t>AI</a:t>
            </a:r>
            <a:r>
              <a:rPr>
                <a:solidFill>
                  <a:schemeClr val="accent1"/>
                </a:solidFill>
              </a:rPr>
              <a:t> </a:t>
            </a:r>
            <a:r>
              <a:t>帮助自动化生成不同的变体供实验</a:t>
            </a:r>
          </a:p>
          <a:p>
            <a:pPr/>
            <a:r>
              <a:t>可利用 A/B 测试的特点，做类似 banner 的</a:t>
            </a:r>
            <a:r>
              <a:rPr b="1">
                <a:solidFill>
                  <a:schemeClr val="accent1"/>
                </a:solidFill>
              </a:rPr>
              <a:t>临时性（时间性）需求</a:t>
            </a:r>
            <a:endParaRPr b="1"/>
          </a:p>
          <a:p>
            <a:pPr/>
            <a:r>
              <a:t>A/B 测试的重点</a:t>
            </a:r>
            <a:r>
              <a:rPr b="1">
                <a:solidFill>
                  <a:schemeClr val="accent1"/>
                </a:solidFill>
              </a:rPr>
              <a:t>不是工具</a:t>
            </a:r>
            <a:r>
              <a:t>，而是</a:t>
            </a:r>
            <a:r>
              <a:rPr b="1">
                <a:solidFill>
                  <a:schemeClr val="accent1"/>
                </a:solidFill>
              </a:rPr>
              <a:t>合理提出假设和目标，并根据数据进行改进</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Reference"/>
          <p:cNvSpPr txBox="1"/>
          <p:nvPr>
            <p:ph type="title"/>
          </p:nvPr>
        </p:nvSpPr>
        <p:spPr>
          <a:prstGeom prst="rect">
            <a:avLst/>
          </a:prstGeom>
        </p:spPr>
        <p:txBody>
          <a:bodyPr/>
          <a:lstStyle/>
          <a:p>
            <a:pPr/>
            <a:r>
              <a:t>Reference</a:t>
            </a:r>
          </a:p>
        </p:txBody>
      </p:sp>
      <p:sp>
        <p:nvSpPr>
          <p:cNvPr id="227" name="https://en.wikipedia.org/wiki/A/B_testing…"/>
          <p:cNvSpPr txBox="1"/>
          <p:nvPr>
            <p:ph type="body" idx="1"/>
          </p:nvPr>
        </p:nvSpPr>
        <p:spPr>
          <a:xfrm>
            <a:off x="1206500" y="3392814"/>
            <a:ext cx="21971000" cy="8256012"/>
          </a:xfrm>
          <a:prstGeom prst="rect">
            <a:avLst/>
          </a:prstGeom>
        </p:spPr>
        <p:txBody>
          <a:bodyPr/>
          <a:lstStyle/>
          <a:p>
            <a:pPr marL="560831" indent="-560831" defTabSz="2243271">
              <a:spcBef>
                <a:spcPts val="4100"/>
              </a:spcBef>
              <a:defRPr sz="4416"/>
            </a:pPr>
            <a:r>
              <a:rPr u="sng">
                <a:hlinkClick r:id="rId2" invalidUrl="" action="" tgtFrame="" tooltip="" history="1" highlightClick="0" endSnd="0"/>
              </a:rPr>
              <a:t>https://en.wikipedia.org/wiki/A/B_testing</a:t>
            </a:r>
          </a:p>
          <a:p>
            <a:pPr marL="560831" indent="-560831" defTabSz="2243271">
              <a:spcBef>
                <a:spcPts val="4100"/>
              </a:spcBef>
              <a:defRPr sz="4416"/>
            </a:pPr>
            <a:r>
              <a:rPr u="sng">
                <a:hlinkClick r:id="rId3" invalidUrl="" action="" tgtFrame="" tooltip="" history="1" highlightClick="0" endSnd="0"/>
              </a:rPr>
              <a:t>https://vwo.com/ab-testing-3/</a:t>
            </a:r>
          </a:p>
          <a:p>
            <a:pPr marL="560831" indent="-560831" defTabSz="2243271">
              <a:spcBef>
                <a:spcPts val="4100"/>
              </a:spcBef>
              <a:defRPr sz="4416"/>
            </a:pPr>
            <a:r>
              <a:rPr u="sng">
                <a:hlinkClick r:id="rId4" invalidUrl="" action="" tgtFrame="" tooltip="" history="1" highlightClick="0" endSnd="0"/>
              </a:rPr>
              <a:t>https://wenku.baidu.com/view/d7f46172a8ea998fcc22bcd126fff705cc175c29.html?fixfr=zs%252Bg49dYPaMDe%252FQKjI%252BMtQ%253D%253D&amp;fr=income5-search</a:t>
            </a:r>
          </a:p>
          <a:p>
            <a:pPr marL="560831" indent="-560831" defTabSz="2243271">
              <a:spcBef>
                <a:spcPts val="4100"/>
              </a:spcBef>
              <a:defRPr sz="4416"/>
            </a:pPr>
            <a:r>
              <a:rPr u="sng">
                <a:hlinkClick r:id="rId5" invalidUrl="" action="" tgtFrame="" tooltip="" history="1" highlightClick="0" endSnd="0"/>
              </a:rPr>
              <a:t>https://wenku.baidu.com/view/14c50009aff8941ea76e58fafab069dc512247e5.html?fixfr=hGZ7lXgdvdCZRa8NyQRXxw%253D%253D&amp;fr=income7-search</a:t>
            </a:r>
          </a:p>
          <a:p>
            <a:pPr marL="560831" indent="-560831" defTabSz="2243271">
              <a:spcBef>
                <a:spcPts val="4100"/>
              </a:spcBef>
              <a:defRPr sz="4416"/>
            </a:pPr>
            <a:r>
              <a:rPr u="sng">
                <a:hlinkClick r:id="rId6" invalidUrl="" action="" tgtFrame="" tooltip="" history="1" highlightClick="0" endSnd="0"/>
              </a:rPr>
              <a:t>https://blog.csdn.net/zhuxiao5/article/details/106132477</a:t>
            </a:r>
          </a:p>
          <a:p>
            <a:pPr marL="560831" indent="-560831" defTabSz="2243271">
              <a:spcBef>
                <a:spcPts val="4100"/>
              </a:spcBef>
              <a:defRPr sz="4416"/>
            </a:pPr>
            <a:r>
              <a:t>https://vwo.com/tools/ab-test-duration-calculator/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Contents"/>
          <p:cNvSpPr txBox="1"/>
          <p:nvPr>
            <p:ph type="title"/>
          </p:nvPr>
        </p:nvSpPr>
        <p:spPr>
          <a:prstGeom prst="rect">
            <a:avLst/>
          </a:prstGeom>
        </p:spPr>
        <p:txBody>
          <a:bodyPr/>
          <a:lstStyle/>
          <a:p>
            <a:pPr/>
            <a:r>
              <a:t>Contents</a:t>
            </a:r>
          </a:p>
        </p:txBody>
      </p:sp>
      <p:sp>
        <p:nvSpPr>
          <p:cNvPr id="156" name="What is A/B(A/B/n) testing?…"/>
          <p:cNvSpPr txBox="1"/>
          <p:nvPr>
            <p:ph type="body" idx="1"/>
          </p:nvPr>
        </p:nvSpPr>
        <p:spPr>
          <a:prstGeom prst="rect">
            <a:avLst/>
          </a:prstGeom>
        </p:spPr>
        <p:txBody>
          <a:bodyPr/>
          <a:lstStyle/>
          <a:p>
            <a:pPr marL="536447" indent="-536447" defTabSz="2145738">
              <a:spcBef>
                <a:spcPts val="3900"/>
              </a:spcBef>
              <a:defRPr sz="4224"/>
            </a:pPr>
            <a:r>
              <a:t>What is A/B(A</a:t>
            </a:r>
            <a:r>
              <a:rPr>
                <a:solidFill>
                  <a:srgbClr val="4D5156"/>
                </a:solidFill>
              </a:rPr>
              <a:t>/</a:t>
            </a:r>
            <a:r>
              <a:t>B</a:t>
            </a:r>
            <a:r>
              <a:rPr>
                <a:solidFill>
                  <a:srgbClr val="4D5156"/>
                </a:solidFill>
              </a:rPr>
              <a:t>/</a:t>
            </a:r>
            <a:r>
              <a:t>n) testing?</a:t>
            </a:r>
          </a:p>
          <a:p>
            <a:pPr marL="536447" indent="-536447" defTabSz="2145738">
              <a:spcBef>
                <a:spcPts val="3900"/>
              </a:spcBef>
              <a:defRPr sz="4224"/>
            </a:pPr>
            <a:r>
              <a:t>Why consider A/B testing?</a:t>
            </a:r>
          </a:p>
          <a:p>
            <a:pPr marL="536447" indent="-536447" defTabSz="2145738">
              <a:spcBef>
                <a:spcPts val="3900"/>
              </a:spcBef>
              <a:defRPr sz="4224"/>
            </a:pPr>
            <a:r>
              <a:t>What can you A/B test?</a:t>
            </a:r>
          </a:p>
          <a:p>
            <a:pPr marL="536447" indent="-536447" defTabSz="2145738">
              <a:spcBef>
                <a:spcPts val="3900"/>
              </a:spcBef>
              <a:defRPr sz="4224"/>
            </a:pPr>
            <a:r>
              <a:t>What are the different types of A/B testing?</a:t>
            </a:r>
          </a:p>
          <a:p>
            <a:pPr marL="536447" indent="-536447" defTabSz="2145738">
              <a:spcBef>
                <a:spcPts val="3900"/>
              </a:spcBef>
              <a:defRPr sz="4224"/>
            </a:pPr>
            <a:r>
              <a:t>How to Perform an A/B Test?</a:t>
            </a:r>
          </a:p>
          <a:p>
            <a:pPr marL="536447" indent="-536447" defTabSz="2145738">
              <a:spcBef>
                <a:spcPts val="3900"/>
              </a:spcBef>
              <a:defRPr sz="4224"/>
            </a:pPr>
            <a:r>
              <a:t>Compare</a:t>
            </a:r>
          </a:p>
          <a:p>
            <a:pPr marL="536447" indent="-536447" defTabSz="2145738">
              <a:spcBef>
                <a:spcPts val="3900"/>
              </a:spcBef>
              <a:defRPr sz="4224"/>
            </a:pPr>
            <a:r>
              <a:t>Demo</a:t>
            </a:r>
          </a:p>
          <a:p>
            <a:pPr marL="536447" indent="-536447" defTabSz="2145738">
              <a:spcBef>
                <a:spcPts val="3900"/>
              </a:spcBef>
              <a:defRPr sz="4224"/>
            </a:pPr>
            <a:r>
              <a:t>Key points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8" name="ab-testing-optimizely-2.png" descr="ab-testing-optimizely-2.png"/>
          <p:cNvPicPr>
            <a:picLocks noChangeAspect="1"/>
          </p:cNvPicPr>
          <p:nvPr>
            <p:ph type="pic" idx="21"/>
          </p:nvPr>
        </p:nvPicPr>
        <p:blipFill>
          <a:blip r:embed="rId3">
            <a:extLst/>
          </a:blip>
          <a:srcRect l="0" t="0" r="0" b="0"/>
          <a:stretch>
            <a:fillRect/>
          </a:stretch>
        </p:blipFill>
        <p:spPr>
          <a:xfrm>
            <a:off x="12192000" y="3586676"/>
            <a:ext cx="10922001" cy="6555348"/>
          </a:xfrm>
          <a:prstGeom prst="rect">
            <a:avLst/>
          </a:prstGeom>
        </p:spPr>
      </p:pic>
      <p:sp>
        <p:nvSpPr>
          <p:cNvPr id="159" name="What is A/B testing?"/>
          <p:cNvSpPr txBox="1"/>
          <p:nvPr>
            <p:ph type="title"/>
          </p:nvPr>
        </p:nvSpPr>
        <p:spPr>
          <a:xfrm>
            <a:off x="1020790" y="1207450"/>
            <a:ext cx="9779001" cy="2469396"/>
          </a:xfrm>
          <a:prstGeom prst="rect">
            <a:avLst/>
          </a:prstGeom>
        </p:spPr>
        <p:txBody>
          <a:bodyPr/>
          <a:lstStyle/>
          <a:p>
            <a:pPr/>
            <a:r>
              <a:t>What is A/B testing?</a:t>
            </a:r>
          </a:p>
        </p:txBody>
      </p:sp>
      <p:sp>
        <p:nvSpPr>
          <p:cNvPr id="160" name="A/B testing (also known as split-run testing) is a user experience research methodology.…"/>
          <p:cNvSpPr txBox="1"/>
          <p:nvPr>
            <p:ph type="body" sz="half" idx="1"/>
          </p:nvPr>
        </p:nvSpPr>
        <p:spPr>
          <a:xfrm>
            <a:off x="1020790" y="4165288"/>
            <a:ext cx="10406765" cy="8247868"/>
          </a:xfrm>
          <a:prstGeom prst="rect">
            <a:avLst/>
          </a:prstGeom>
        </p:spPr>
        <p:txBody>
          <a:bodyPr/>
          <a:lstStyle/>
          <a:p>
            <a:pPr defTabSz="676909">
              <a:defRPr sz="4510"/>
            </a:pPr>
            <a:r>
              <a:rPr u="sng">
                <a:solidFill>
                  <a:srgbClr val="2E5CFC"/>
                </a:solidFill>
                <a:hlinkClick r:id="rId4" invalidUrl="" action="" tgtFrame="" tooltip="" history="1" highlightClick="0" endSnd="0"/>
              </a:rPr>
              <a:t>A/B testing</a:t>
            </a:r>
            <a:r>
              <a:t> (also known as </a:t>
            </a:r>
            <a:r>
              <a:rPr>
                <a:solidFill>
                  <a:schemeClr val="accent1"/>
                </a:solidFill>
              </a:rPr>
              <a:t>split-run testing</a:t>
            </a:r>
            <a:r>
              <a:t>) is a user experience research methodology. </a:t>
            </a:r>
          </a:p>
          <a:p>
            <a:pPr defTabSz="676909">
              <a:defRPr sz="4510"/>
            </a:pPr>
          </a:p>
          <a:p>
            <a:pPr defTabSz="676909">
              <a:defRPr sz="4510"/>
            </a:pPr>
            <a:r>
              <a:t>A/B testing consist of a </a:t>
            </a:r>
            <a:r>
              <a:rPr>
                <a:solidFill>
                  <a:srgbClr val="0645AD"/>
                </a:solidFill>
                <a:hlinkClick r:id="rId5" invalidUrl="" action="" tgtFrame="" tooltip="" history="1" highlightClick="0" endSnd="0"/>
              </a:rPr>
              <a:t>randomized experiment</a:t>
            </a:r>
            <a:r>
              <a:t> with two </a:t>
            </a:r>
            <a:r>
              <a:rPr>
                <a:solidFill>
                  <a:schemeClr val="accent1"/>
                </a:solidFill>
              </a:rPr>
              <a:t>variants of a single variable</a:t>
            </a:r>
            <a:r>
              <a:t>, A and B, are shown to different segments of website visitors </a:t>
            </a:r>
            <a:r>
              <a:rPr>
                <a:solidFill>
                  <a:schemeClr val="accent1"/>
                </a:solidFill>
              </a:rPr>
              <a:t>at the same time</a:t>
            </a:r>
            <a:r>
              <a:t> to determine which version leaves the </a:t>
            </a:r>
            <a:r>
              <a:rPr>
                <a:solidFill>
                  <a:schemeClr val="accent1"/>
                </a:solidFill>
              </a:rPr>
              <a:t>maximum impact</a:t>
            </a:r>
            <a:r>
              <a:t> and </a:t>
            </a:r>
            <a:r>
              <a:rPr>
                <a:solidFill>
                  <a:schemeClr val="accent1"/>
                </a:solidFill>
              </a:rPr>
              <a:t>drive business metrics</a:t>
            </a:r>
            <a:r>
              <a: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Why consider A/B testing?"/>
          <p:cNvSpPr txBox="1"/>
          <p:nvPr>
            <p:ph type="title"/>
          </p:nvPr>
        </p:nvSpPr>
        <p:spPr>
          <a:prstGeom prst="rect">
            <a:avLst/>
          </a:prstGeom>
        </p:spPr>
        <p:txBody>
          <a:bodyPr/>
          <a:lstStyle/>
          <a:p>
            <a:pPr/>
            <a:r>
              <a:t>Why consider A/B testing?</a:t>
            </a:r>
          </a:p>
        </p:txBody>
      </p:sp>
      <p:sp>
        <p:nvSpPr>
          <p:cNvPr id="165" name="Solve visitor pain points…"/>
          <p:cNvSpPr txBox="1"/>
          <p:nvPr>
            <p:ph type="body" idx="1"/>
          </p:nvPr>
        </p:nvSpPr>
        <p:spPr>
          <a:prstGeom prst="rect">
            <a:avLst/>
          </a:prstGeom>
        </p:spPr>
        <p:txBody>
          <a:bodyPr/>
          <a:lstStyle/>
          <a:p>
            <a:pPr/>
            <a:r>
              <a:t>Solve visitor pain points</a:t>
            </a:r>
          </a:p>
          <a:p>
            <a:pPr/>
            <a:r>
              <a:t>Get better ROI(投资回报率) from existing traffic</a:t>
            </a:r>
          </a:p>
          <a:p>
            <a:pPr/>
            <a:r>
              <a:t>Reduce bounce rate(跳出率)</a:t>
            </a:r>
          </a:p>
          <a:p>
            <a:pPr/>
            <a:r>
              <a:t>Make low-risk modifications</a:t>
            </a:r>
          </a:p>
          <a:p>
            <a:pPr/>
            <a:r>
              <a:t>Achieve statistically significant improvements</a:t>
            </a:r>
          </a:p>
          <a:p>
            <a:pPr/>
            <a:r>
              <a:t>Redesign website to increase future business gains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9" name="what-can-ab-test.png" descr="what-can-ab-test.png"/>
          <p:cNvPicPr>
            <a:picLocks noChangeAspect="1"/>
          </p:cNvPicPr>
          <p:nvPr>
            <p:ph type="pic" idx="21"/>
          </p:nvPr>
        </p:nvPicPr>
        <p:blipFill>
          <a:blip r:embed="rId3">
            <a:extLst/>
          </a:blip>
          <a:srcRect l="10738" t="0" r="10738" b="0"/>
          <a:stretch>
            <a:fillRect/>
          </a:stretch>
        </p:blipFill>
        <p:spPr>
          <a:xfrm>
            <a:off x="12191999" y="2252803"/>
            <a:ext cx="10922001" cy="9223094"/>
          </a:xfrm>
          <a:prstGeom prst="rect">
            <a:avLst/>
          </a:prstGeom>
        </p:spPr>
      </p:pic>
      <p:sp>
        <p:nvSpPr>
          <p:cNvPr id="170" name="What can you A/B test?"/>
          <p:cNvSpPr txBox="1"/>
          <p:nvPr>
            <p:ph type="title"/>
          </p:nvPr>
        </p:nvSpPr>
        <p:spPr>
          <a:prstGeom prst="rect">
            <a:avLst/>
          </a:prstGeom>
        </p:spPr>
        <p:txBody>
          <a:bodyPr/>
          <a:lstStyle/>
          <a:p>
            <a:pPr/>
            <a:r>
              <a:t>What can you A/B test?</a:t>
            </a:r>
          </a:p>
        </p:txBody>
      </p:sp>
      <p:sp>
        <p:nvSpPr>
          <p:cNvPr id="171" name="key site elements"/>
          <p:cNvSpPr txBox="1"/>
          <p:nvPr>
            <p:ph type="body" sz="quarter" idx="1"/>
          </p:nvPr>
        </p:nvSpPr>
        <p:spPr>
          <a:prstGeom prst="rect">
            <a:avLst/>
          </a:prstGeom>
        </p:spPr>
        <p:txBody>
          <a:bodyPr/>
          <a:lstStyle/>
          <a:p>
            <a:pPr/>
            <a:r>
              <a:t>key site elements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What are the different types of A/B testing?"/>
          <p:cNvSpPr txBox="1"/>
          <p:nvPr>
            <p:ph type="title"/>
          </p:nvPr>
        </p:nvSpPr>
        <p:spPr>
          <a:prstGeom prst="rect">
            <a:avLst/>
          </a:prstGeom>
        </p:spPr>
        <p:txBody>
          <a:bodyPr/>
          <a:lstStyle/>
          <a:p>
            <a:pPr/>
            <a:r>
              <a:t>What are the different types of A/B testing?</a:t>
            </a:r>
          </a:p>
        </p:txBody>
      </p:sp>
      <p:sp>
        <p:nvSpPr>
          <p:cNvPr id="176" name="A/B testing（Split-run testing)…"/>
          <p:cNvSpPr txBox="1"/>
          <p:nvPr>
            <p:ph type="body" idx="1"/>
          </p:nvPr>
        </p:nvSpPr>
        <p:spPr>
          <a:prstGeom prst="rect">
            <a:avLst/>
          </a:prstGeom>
        </p:spPr>
        <p:txBody>
          <a:bodyPr/>
          <a:lstStyle/>
          <a:p>
            <a:pPr/>
            <a:r>
              <a:t>A/B testing（Split-run testing)</a:t>
            </a:r>
          </a:p>
          <a:p>
            <a:pPr/>
            <a:r>
              <a:t>Multivariate testing</a:t>
            </a:r>
          </a:p>
          <a:p>
            <a:pPr/>
            <a:r>
              <a:t>Split URL testing</a:t>
            </a:r>
          </a:p>
          <a:p>
            <a:pPr/>
            <a:r>
              <a:t>Multipage testing（</a:t>
            </a:r>
            <a:r>
              <a:rPr>
                <a:solidFill>
                  <a:schemeClr val="accent1"/>
                </a:solidFill>
              </a:rPr>
              <a:t>Optimize 暂未提供</a:t>
            </a:r>
            <a:r>
              <a:t>）</a:t>
            </a:r>
          </a:p>
          <a:p>
            <a:pPr/>
            <a:r>
              <a:t>Banner(temporarily) testing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B testing（Split-run testing)"/>
          <p:cNvSpPr txBox="1"/>
          <p:nvPr>
            <p:ph type="title"/>
          </p:nvPr>
        </p:nvSpPr>
        <p:spPr>
          <a:xfrm>
            <a:off x="1206500" y="952500"/>
            <a:ext cx="13233128" cy="1435100"/>
          </a:xfrm>
          <a:prstGeom prst="rect">
            <a:avLst/>
          </a:prstGeom>
        </p:spPr>
        <p:txBody>
          <a:bodyPr/>
          <a:lstStyle>
            <a:lvl1pPr defTabSz="2145738">
              <a:defRPr spc="-149" sz="7480"/>
            </a:lvl1pPr>
          </a:lstStyle>
          <a:p>
            <a:pPr/>
            <a:r>
              <a:t>A/B testing（Split-run testing)</a:t>
            </a:r>
          </a:p>
        </p:txBody>
      </p:sp>
      <p:pic>
        <p:nvPicPr>
          <p:cNvPr id="181" name="图像" descr="图像"/>
          <p:cNvPicPr>
            <a:picLocks noChangeAspect="1"/>
          </p:cNvPicPr>
          <p:nvPr/>
        </p:nvPicPr>
        <p:blipFill>
          <a:blip r:embed="rId3">
            <a:extLst/>
          </a:blip>
          <a:stretch>
            <a:fillRect/>
          </a:stretch>
        </p:blipFill>
        <p:spPr>
          <a:xfrm>
            <a:off x="7449235" y="4066826"/>
            <a:ext cx="9485530" cy="605728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Multivariate testing"/>
          <p:cNvSpPr txBox="1"/>
          <p:nvPr>
            <p:ph type="title"/>
          </p:nvPr>
        </p:nvSpPr>
        <p:spPr>
          <a:prstGeom prst="rect">
            <a:avLst/>
          </a:prstGeom>
        </p:spPr>
        <p:txBody>
          <a:bodyPr/>
          <a:lstStyle/>
          <a:p>
            <a:pPr/>
            <a:r>
              <a:t>Multivariate testing</a:t>
            </a:r>
          </a:p>
        </p:txBody>
      </p:sp>
      <p:pic>
        <p:nvPicPr>
          <p:cNvPr id="186" name="图像" descr="图像"/>
          <p:cNvPicPr>
            <a:picLocks noChangeAspect="1"/>
          </p:cNvPicPr>
          <p:nvPr/>
        </p:nvPicPr>
        <p:blipFill>
          <a:blip r:embed="rId3">
            <a:extLst/>
          </a:blip>
          <a:stretch>
            <a:fillRect/>
          </a:stretch>
        </p:blipFill>
        <p:spPr>
          <a:xfrm>
            <a:off x="4485852" y="3060043"/>
            <a:ext cx="15412296" cy="935394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split.png" descr="split.png"/>
          <p:cNvPicPr>
            <a:picLocks noChangeAspect="1"/>
          </p:cNvPicPr>
          <p:nvPr>
            <p:ph type="pic" idx="22"/>
          </p:nvPr>
        </p:nvPicPr>
        <p:blipFill>
          <a:blip r:embed="rId3">
            <a:extLst/>
          </a:blip>
          <a:srcRect l="0" t="5244" r="0" b="5244"/>
          <a:stretch>
            <a:fillRect/>
          </a:stretch>
        </p:blipFill>
        <p:spPr>
          <a:xfrm>
            <a:off x="1457049" y="2780099"/>
            <a:ext cx="21469912" cy="9464672"/>
          </a:xfrm>
          <a:prstGeom prst="rect">
            <a:avLst/>
          </a:prstGeom>
        </p:spPr>
      </p:pic>
      <p:sp>
        <p:nvSpPr>
          <p:cNvPr id="191" name="Split URL testing"/>
          <p:cNvSpPr txBox="1"/>
          <p:nvPr>
            <p:ph type="title"/>
          </p:nvPr>
        </p:nvSpPr>
        <p:spPr>
          <a:prstGeom prst="rect">
            <a:avLst/>
          </a:prstGeom>
        </p:spPr>
        <p:txBody>
          <a:bodyPr/>
          <a:lstStyle/>
          <a:p>
            <a:pPr/>
            <a:r>
              <a:t>Split URL testing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